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5759"/>
    <a:srgbClr val="4E79A7"/>
    <a:srgbClr val="F28E2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101" d="100"/>
          <a:sy n="101" d="100"/>
        </p:scale>
        <p:origin x="-4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6/30/2023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6.jpe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audio" Target="../media/media12.m4a"/><Relationship Id="rId1" Type="http://schemas.microsoft.com/office/2007/relationships/media" Target="../media/media12.m4a"/><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2.m4a"/><Relationship Id="rId7" Type="http://schemas.openxmlformats.org/officeDocument/2006/relationships/image" Target="../media/image8.jpeg"/><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CODE BASICS</a:t>
            </a:r>
            <a:br>
              <a:rPr lang="en-US" sz="4000" dirty="0"/>
            </a:br>
            <a:r>
              <a:rPr lang="en-US" sz="4000" dirty="0"/>
              <a:t>Resume Challenge #6</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Aniket Kumar Ray</a:t>
            </a:r>
            <a:endParaRPr lang="en-US" sz="2300" dirty="0"/>
          </a:p>
        </p:txBody>
      </p:sp>
      <p:pic>
        <p:nvPicPr>
          <p:cNvPr id="4" name="Audio 3">
            <a:hlinkClick r:id="" action="ppaction://media"/>
            <a:extLst>
              <a:ext uri="{FF2B5EF4-FFF2-40B4-BE49-F238E27FC236}">
                <a16:creationId xmlns:a16="http://schemas.microsoft.com/office/drawing/2014/main" id="{8F8092AB-5DC8-385F-7E6E-C0CB532E8F6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678842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7413">
        <p15:prstTrans prst="fallOver"/>
      </p:transition>
    </mc:Choice>
    <mc:Fallback>
      <p:transition spd="slow" advTm="74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89033" y="528918"/>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Competition Analysis</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41933" y="1981201"/>
            <a:ext cx="3786837" cy="3989293"/>
          </a:xfrm>
        </p:spPr>
        <p:txBody>
          <a:bodyPr/>
          <a:lstStyle/>
          <a:p>
            <a:pPr algn="l"/>
            <a:r>
              <a:rPr lang="en-IN" sz="2000" dirty="0"/>
              <a:t>What are the primary reasons consumers prefer those brands over ours?</a:t>
            </a:r>
          </a:p>
          <a:p>
            <a:pPr marL="342900" indent="-342900" algn="l">
              <a:buFont typeface="Arial" panose="020B0604020202020204" pitchFamily="34" charset="0"/>
              <a:buChar char="•"/>
            </a:pPr>
            <a:r>
              <a:rPr lang="en-IN" sz="2000" dirty="0"/>
              <a:t>The consumers 1</a:t>
            </a:r>
            <a:r>
              <a:rPr lang="en-IN" sz="2000" baseline="30000" dirty="0"/>
              <a:t>st</a:t>
            </a:r>
            <a:r>
              <a:rPr lang="en-IN" sz="2000" dirty="0"/>
              <a:t> preference is Brand reputation followed by taste/ flavour.</a:t>
            </a:r>
          </a:p>
          <a:p>
            <a:pPr marL="342900" indent="-342900" algn="l">
              <a:buFont typeface="Arial" panose="020B0604020202020204" pitchFamily="34" charset="0"/>
              <a:buChar char="•"/>
            </a:pPr>
            <a:r>
              <a:rPr lang="en-IN" sz="2000" dirty="0"/>
              <a:t>In all the 5 categories i.e. brand reputation, taste, availability, effectiveness and other we have a lot of room for growth </a:t>
            </a:r>
          </a:p>
        </p:txBody>
      </p:sp>
      <p:pic>
        <p:nvPicPr>
          <p:cNvPr id="12" name="Content Placeholder 11">
            <a:extLst>
              <a:ext uri="{FF2B5EF4-FFF2-40B4-BE49-F238E27FC236}">
                <a16:creationId xmlns:a16="http://schemas.microsoft.com/office/drawing/2014/main" id="{6A347FC2-6A19-3F91-7A7F-E61CA987B33A}"/>
              </a:ext>
            </a:extLst>
          </p:cNvPr>
          <p:cNvPicPr>
            <a:picLocks noGrp="1" noChangeAspect="1"/>
          </p:cNvPicPr>
          <p:nvPr>
            <p:ph idx="1"/>
          </p:nvPr>
        </p:nvPicPr>
        <p:blipFill>
          <a:blip r:embed="rId4"/>
          <a:stretch>
            <a:fillRect/>
          </a:stretch>
        </p:blipFill>
        <p:spPr>
          <a:xfrm>
            <a:off x="5136210" y="885214"/>
            <a:ext cx="6985890" cy="4296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E2C998E5-1B0A-55AF-B10C-A6688C3158E5}"/>
              </a:ext>
            </a:extLst>
          </p:cNvPr>
          <p:cNvPicPr>
            <a:picLocks noChangeAspect="1"/>
          </p:cNvPicPr>
          <p:nvPr/>
        </p:nvPicPr>
        <p:blipFill>
          <a:blip r:embed="rId5"/>
          <a:stretch>
            <a:fillRect/>
          </a:stretch>
        </p:blipFill>
        <p:spPr>
          <a:xfrm>
            <a:off x="4465496" y="5339617"/>
            <a:ext cx="7684571" cy="756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Audio 16">
            <a:hlinkClick r:id="" action="ppaction://media"/>
            <a:extLst>
              <a:ext uri="{FF2B5EF4-FFF2-40B4-BE49-F238E27FC236}">
                <a16:creationId xmlns:a16="http://schemas.microsoft.com/office/drawing/2014/main" id="{95F2AFB8-B225-DE45-B560-D4B0565D903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233436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5127">
        <p15:prstTrans prst="fallOver"/>
      </p:transition>
    </mc:Choice>
    <mc:Fallback>
      <p:transition spd="slow" advTm="451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89033" y="528918"/>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Marketing Channels and Brand Awareness:</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41933" y="1981201"/>
            <a:ext cx="3786837" cy="3989293"/>
          </a:xfrm>
        </p:spPr>
        <p:txBody>
          <a:bodyPr/>
          <a:lstStyle/>
          <a:p>
            <a:r>
              <a:rPr lang="en-IN" sz="2000" dirty="0"/>
              <a:t>Which marketing channel can be used to reach more customers and effective are different marketing strategies and channels in reaching our customers?</a:t>
            </a:r>
          </a:p>
          <a:p>
            <a:pPr marL="342900" indent="-342900" algn="l">
              <a:buFont typeface="Arial" panose="020B0604020202020204" pitchFamily="34" charset="0"/>
              <a:buChar char="•"/>
            </a:pPr>
            <a:r>
              <a:rPr lang="en-IN" sz="2000" dirty="0"/>
              <a:t>Online ads reach around 40.2% of our total demographic.</a:t>
            </a:r>
          </a:p>
          <a:p>
            <a:pPr marL="342900" indent="-342900" algn="l">
              <a:buFont typeface="Arial" panose="020B0604020202020204" pitchFamily="34" charset="0"/>
              <a:buChar char="•"/>
            </a:pPr>
            <a:r>
              <a:rPr lang="en-IN" sz="2000" dirty="0"/>
              <a:t>A total of 55.53 % of the sample has never heard about us </a:t>
            </a:r>
          </a:p>
        </p:txBody>
      </p:sp>
      <p:pic>
        <p:nvPicPr>
          <p:cNvPr id="9" name="Picture 8">
            <a:extLst>
              <a:ext uri="{FF2B5EF4-FFF2-40B4-BE49-F238E27FC236}">
                <a16:creationId xmlns:a16="http://schemas.microsoft.com/office/drawing/2014/main" id="{B5A243B8-788C-BB75-F699-7226A9F24F01}"/>
              </a:ext>
            </a:extLst>
          </p:cNvPr>
          <p:cNvPicPr>
            <a:picLocks noChangeAspect="1"/>
          </p:cNvPicPr>
          <p:nvPr/>
        </p:nvPicPr>
        <p:blipFill>
          <a:blip r:embed="rId4"/>
          <a:stretch>
            <a:fillRect/>
          </a:stretch>
        </p:blipFill>
        <p:spPr>
          <a:xfrm>
            <a:off x="3990698" y="1589429"/>
            <a:ext cx="7812269" cy="5015530"/>
          </a:xfrm>
          <a:prstGeom prst="rect">
            <a:avLst/>
          </a:prstGeom>
        </p:spPr>
      </p:pic>
      <p:pic>
        <p:nvPicPr>
          <p:cNvPr id="7" name="Content Placeholder 6">
            <a:extLst>
              <a:ext uri="{FF2B5EF4-FFF2-40B4-BE49-F238E27FC236}">
                <a16:creationId xmlns:a16="http://schemas.microsoft.com/office/drawing/2014/main" id="{26E24A81-2991-F78C-F269-4A5DBB31F862}"/>
              </a:ext>
            </a:extLst>
          </p:cNvPr>
          <p:cNvPicPr>
            <a:picLocks noGrp="1" noChangeAspect="1"/>
          </p:cNvPicPr>
          <p:nvPr>
            <p:ph idx="1"/>
          </p:nvPr>
        </p:nvPicPr>
        <p:blipFill>
          <a:blip r:embed="rId5">
            <a:clrChange>
              <a:clrFrom>
                <a:srgbClr val="FFFFFF"/>
              </a:clrFrom>
              <a:clrTo>
                <a:srgbClr val="FFFFFF">
                  <a:alpha val="0"/>
                </a:srgbClr>
              </a:clrTo>
            </a:clrChange>
          </a:blip>
          <a:stretch>
            <a:fillRect/>
          </a:stretch>
        </p:blipFill>
        <p:spPr>
          <a:xfrm>
            <a:off x="5522260" y="162440"/>
            <a:ext cx="4312022" cy="3925465"/>
          </a:xfrm>
          <a:ln>
            <a:noFill/>
          </a:ln>
        </p:spPr>
      </p:pic>
      <p:pic>
        <p:nvPicPr>
          <p:cNvPr id="10" name="Audio 9">
            <a:hlinkClick r:id="" action="ppaction://media"/>
            <a:extLst>
              <a:ext uri="{FF2B5EF4-FFF2-40B4-BE49-F238E27FC236}">
                <a16:creationId xmlns:a16="http://schemas.microsoft.com/office/drawing/2014/main" id="{9CE408A6-BCB0-D07C-D6CE-327C7D185A5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862506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8420">
        <p15:prstTrans prst="fallOver"/>
      </p:transition>
    </mc:Choice>
    <mc:Fallback>
      <p:transition spd="slow" advTm="484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89033" y="528918"/>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Brand Penetration</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41933" y="1981201"/>
            <a:ext cx="3786837" cy="3989293"/>
          </a:xfrm>
        </p:spPr>
        <p:txBody>
          <a:bodyPr/>
          <a:lstStyle/>
          <a:p>
            <a:r>
              <a:rPr lang="en-IN" sz="2000" dirty="0"/>
              <a:t>What do people think about our brand? (overall rating)</a:t>
            </a:r>
          </a:p>
          <a:p>
            <a:pPr marL="342900" indent="-342900" algn="l">
              <a:buFont typeface="Arial" panose="020B0604020202020204" pitchFamily="34" charset="0"/>
              <a:buChar char="•"/>
            </a:pPr>
            <a:r>
              <a:rPr lang="en-IN" sz="2000" dirty="0"/>
              <a:t>We have a neutral image in the market.</a:t>
            </a:r>
          </a:p>
          <a:p>
            <a:pPr marL="342900" indent="-342900" algn="l">
              <a:buFont typeface="Arial" panose="020B0604020202020204" pitchFamily="34" charset="0"/>
              <a:buChar char="•"/>
            </a:pPr>
            <a:r>
              <a:rPr lang="en-IN" sz="2000" dirty="0"/>
              <a:t>Of all the respondent 51.19 % has never tasted our brand which does show a scope of setting up a positive image .</a:t>
            </a:r>
          </a:p>
        </p:txBody>
      </p:sp>
      <p:pic>
        <p:nvPicPr>
          <p:cNvPr id="11" name="Picture 10">
            <a:extLst>
              <a:ext uri="{FF2B5EF4-FFF2-40B4-BE49-F238E27FC236}">
                <a16:creationId xmlns:a16="http://schemas.microsoft.com/office/drawing/2014/main" id="{0F8D2C19-CAF0-4950-8076-58951A0CE7AE}"/>
              </a:ext>
            </a:extLst>
          </p:cNvPr>
          <p:cNvPicPr>
            <a:picLocks noChangeAspect="1"/>
          </p:cNvPicPr>
          <p:nvPr/>
        </p:nvPicPr>
        <p:blipFill>
          <a:blip r:embed="rId4"/>
          <a:stretch>
            <a:fillRect/>
          </a:stretch>
        </p:blipFill>
        <p:spPr>
          <a:xfrm>
            <a:off x="6198331" y="884852"/>
            <a:ext cx="5951736" cy="4762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Content Placeholder 7">
            <a:extLst>
              <a:ext uri="{FF2B5EF4-FFF2-40B4-BE49-F238E27FC236}">
                <a16:creationId xmlns:a16="http://schemas.microsoft.com/office/drawing/2014/main" id="{2BFA12F3-BA7F-6C59-EAAA-52585B5D4901}"/>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backgroundRemoval t="8576" b="92878" l="4620" r="95924">
                        <a14:foregroundMark x1="17663" y1="25291" x2="3261" y2="32413"/>
                        <a14:foregroundMark x1="3261" y1="32413" x2="8832" y2="45349"/>
                        <a14:foregroundMark x1="8832" y1="45349" x2="24321" y2="47238"/>
                        <a14:foregroundMark x1="24321" y1="47238" x2="18478" y2="27035"/>
                        <a14:foregroundMark x1="18478" y1="27035" x2="15897" y2="25291"/>
                        <a14:foregroundMark x1="4891" y1="34302" x2="5571" y2="46076"/>
                        <a14:foregroundMark x1="13723" y1="34448" x2="12500" y2="35320"/>
                        <a14:foregroundMark x1="15217" y1="38808" x2="20109" y2="38227"/>
                        <a14:foregroundMark x1="92935" y1="35610" x2="91984" y2="40116"/>
                        <a14:foregroundMark x1="63315" y1="8576" x2="59918" y2="9157"/>
                        <a14:foregroundMark x1="95924" y1="39535" x2="95924" y2="39535"/>
                        <a14:foregroundMark x1="21196" y1="73110" x2="21196" y2="73110"/>
                        <a14:foregroundMark x1="29484" y1="92878" x2="29484" y2="92878"/>
                        <a14:backgroundMark x1="13043" y1="4651" x2="13043" y2="4651"/>
                        <a14:backgroundMark x1="13043" y1="4651" x2="24321" y2="5959"/>
                      </a14:backgroundRemoval>
                    </a14:imgEffect>
                  </a14:imgLayer>
                </a14:imgProps>
              </a:ext>
            </a:extLst>
          </a:blip>
          <a:stretch>
            <a:fillRect/>
          </a:stretch>
        </p:blipFill>
        <p:spPr>
          <a:xfrm>
            <a:off x="3828770" y="159375"/>
            <a:ext cx="3897858" cy="3643651"/>
          </a:xfrm>
          <a:ln>
            <a:noFill/>
          </a:ln>
        </p:spPr>
      </p:pic>
      <p:pic>
        <p:nvPicPr>
          <p:cNvPr id="12" name="Audio 11">
            <a:hlinkClick r:id="" action="ppaction://media"/>
            <a:extLst>
              <a:ext uri="{FF2B5EF4-FFF2-40B4-BE49-F238E27FC236}">
                <a16:creationId xmlns:a16="http://schemas.microsoft.com/office/drawing/2014/main" id="{AF4A731C-5B59-CF71-222A-F1D4B500D74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
        <p:nvSpPr>
          <p:cNvPr id="13" name="Rectangle 12">
            <a:extLst>
              <a:ext uri="{FF2B5EF4-FFF2-40B4-BE49-F238E27FC236}">
                <a16:creationId xmlns:a16="http://schemas.microsoft.com/office/drawing/2014/main" id="{A8FE0897-6D36-AB87-9A4A-2DC92654EBD9}"/>
              </a:ext>
            </a:extLst>
          </p:cNvPr>
          <p:cNvSpPr/>
          <p:nvPr/>
        </p:nvSpPr>
        <p:spPr>
          <a:xfrm>
            <a:off x="6198331" y="1579418"/>
            <a:ext cx="383838" cy="98242"/>
          </a:xfrm>
          <a:prstGeom prst="rect">
            <a:avLst/>
          </a:prstGeom>
          <a:solidFill>
            <a:srgbClr val="F28E2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700" dirty="0">
                <a:solidFill>
                  <a:schemeClr val="bg1"/>
                </a:solidFill>
              </a:rPr>
              <a:t>2561</a:t>
            </a:r>
          </a:p>
        </p:txBody>
      </p:sp>
      <p:sp>
        <p:nvSpPr>
          <p:cNvPr id="14" name="Rectangle 13">
            <a:extLst>
              <a:ext uri="{FF2B5EF4-FFF2-40B4-BE49-F238E27FC236}">
                <a16:creationId xmlns:a16="http://schemas.microsoft.com/office/drawing/2014/main" id="{057E416E-2CF8-BB4A-20A6-7F489A9B037C}"/>
              </a:ext>
            </a:extLst>
          </p:cNvPr>
          <p:cNvSpPr/>
          <p:nvPr/>
        </p:nvSpPr>
        <p:spPr>
          <a:xfrm>
            <a:off x="4363234" y="1602089"/>
            <a:ext cx="383838" cy="98242"/>
          </a:xfrm>
          <a:prstGeom prst="rect">
            <a:avLst/>
          </a:prstGeom>
          <a:solidFill>
            <a:srgbClr val="4E79A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700" dirty="0">
                <a:solidFill>
                  <a:schemeClr val="bg1"/>
                </a:solidFill>
              </a:rPr>
              <a:t>807</a:t>
            </a:r>
          </a:p>
        </p:txBody>
      </p:sp>
      <p:sp>
        <p:nvSpPr>
          <p:cNvPr id="15" name="Rectangle 14">
            <a:extLst>
              <a:ext uri="{FF2B5EF4-FFF2-40B4-BE49-F238E27FC236}">
                <a16:creationId xmlns:a16="http://schemas.microsoft.com/office/drawing/2014/main" id="{FE79F4FB-F7F4-8118-FFDF-37D3337D8B03}"/>
              </a:ext>
            </a:extLst>
          </p:cNvPr>
          <p:cNvSpPr/>
          <p:nvPr/>
        </p:nvSpPr>
        <p:spPr>
          <a:xfrm>
            <a:off x="4821631" y="2933385"/>
            <a:ext cx="383838" cy="98242"/>
          </a:xfrm>
          <a:prstGeom prst="rect">
            <a:avLst/>
          </a:prstGeom>
          <a:solidFill>
            <a:srgbClr val="E1575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700" dirty="0">
                <a:solidFill>
                  <a:schemeClr val="bg1"/>
                </a:solidFill>
              </a:rPr>
              <a:t>1079</a:t>
            </a:r>
          </a:p>
        </p:txBody>
      </p:sp>
    </p:spTree>
    <p:extLst>
      <p:ext uri="{BB962C8B-B14F-4D97-AF65-F5344CB8AC3E}">
        <p14:creationId xmlns:p14="http://schemas.microsoft.com/office/powerpoint/2010/main" val="6938081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2672">
        <p15:prstTrans prst="fallOver"/>
      </p:transition>
    </mc:Choice>
    <mc:Fallback>
      <p:transition spd="slow" advTm="426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89033" y="528918"/>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Brand Penetration</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41933" y="1981201"/>
            <a:ext cx="3786837" cy="3989293"/>
          </a:xfrm>
        </p:spPr>
        <p:txBody>
          <a:bodyPr/>
          <a:lstStyle/>
          <a:p>
            <a:r>
              <a:rPr lang="en-IN" sz="2000" dirty="0"/>
              <a:t>Which cities do we need to focus more on ?</a:t>
            </a:r>
          </a:p>
          <a:p>
            <a:pPr marL="342900" indent="-342900" algn="l">
              <a:buFont typeface="Arial" panose="020B0604020202020204" pitchFamily="34" charset="0"/>
              <a:buChar char="•"/>
            </a:pPr>
            <a:r>
              <a:rPr lang="en-IN" sz="2000" dirty="0"/>
              <a:t>Our brand is more prominent in Bangalore, Hyderabad, Mumbai and Pune.</a:t>
            </a:r>
          </a:p>
          <a:p>
            <a:pPr marL="342900" indent="-342900" algn="l">
              <a:buFont typeface="Arial" panose="020B0604020202020204" pitchFamily="34" charset="0"/>
              <a:buChar char="•"/>
            </a:pPr>
            <a:r>
              <a:rPr lang="en-IN" sz="2000" dirty="0"/>
              <a:t>Growth potentials in Delhi, Ahmedabad and Kolkata is present as they are big markets with our small </a:t>
            </a:r>
            <a:r>
              <a:rPr lang="en-IN" sz="2000" dirty="0" err="1"/>
              <a:t>presense</a:t>
            </a:r>
            <a:r>
              <a:rPr lang="en-IN" sz="2000" dirty="0"/>
              <a:t>. </a:t>
            </a:r>
          </a:p>
        </p:txBody>
      </p:sp>
      <p:pic>
        <p:nvPicPr>
          <p:cNvPr id="7" name="Content Placeholder 6">
            <a:extLst>
              <a:ext uri="{FF2B5EF4-FFF2-40B4-BE49-F238E27FC236}">
                <a16:creationId xmlns:a16="http://schemas.microsoft.com/office/drawing/2014/main" id="{6390F895-E2A9-1EF5-D522-2C1E57F830B5}"/>
              </a:ext>
            </a:extLst>
          </p:cNvPr>
          <p:cNvPicPr>
            <a:picLocks noGrp="1" noChangeAspect="1"/>
          </p:cNvPicPr>
          <p:nvPr>
            <p:ph idx="1"/>
          </p:nvPr>
        </p:nvPicPr>
        <p:blipFill>
          <a:blip r:embed="rId4"/>
          <a:stretch>
            <a:fillRect/>
          </a:stretch>
        </p:blipFill>
        <p:spPr>
          <a:xfrm>
            <a:off x="5216744" y="609600"/>
            <a:ext cx="5690749" cy="5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Audio 8">
            <a:hlinkClick r:id="" action="ppaction://media"/>
            <a:extLst>
              <a:ext uri="{FF2B5EF4-FFF2-40B4-BE49-F238E27FC236}">
                <a16:creationId xmlns:a16="http://schemas.microsoft.com/office/drawing/2014/main" id="{F64183C5-2DB1-D271-DB7E-B67B2F30086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083076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3198">
        <p15:prstTrans prst="fallOver"/>
      </p:transition>
    </mc:Choice>
    <mc:Fallback>
      <p:transition spd="slow" advTm="331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66362" y="498690"/>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Purchase Behaviour</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41933" y="1981201"/>
            <a:ext cx="3786837" cy="3989293"/>
          </a:xfrm>
        </p:spPr>
        <p:txBody>
          <a:bodyPr/>
          <a:lstStyle/>
          <a:p>
            <a:r>
              <a:rPr lang="en-IN" sz="2000" dirty="0"/>
              <a:t>Where do respondents prefer to purchase energy drinks?</a:t>
            </a:r>
          </a:p>
          <a:p>
            <a:pPr marL="342900" indent="-342900" algn="l">
              <a:buFont typeface="Arial" panose="020B0604020202020204" pitchFamily="34" charset="0"/>
              <a:buChar char="•"/>
            </a:pPr>
            <a:r>
              <a:rPr lang="en-IN" sz="2000" dirty="0"/>
              <a:t>Majority (44.94%) buy their energy drink supply from the supermarkets followed by Online retailers (25.5%) </a:t>
            </a:r>
          </a:p>
          <a:p>
            <a:pPr marL="342900" indent="-342900" algn="l">
              <a:buFont typeface="Arial" panose="020B0604020202020204" pitchFamily="34" charset="0"/>
              <a:buChar char="•"/>
            </a:pPr>
            <a:r>
              <a:rPr lang="en-IN" sz="2000" dirty="0"/>
              <a:t>If we target supermarkets and online retailers we can cover 70.44 % of the purchase market.</a:t>
            </a:r>
          </a:p>
        </p:txBody>
      </p:sp>
      <p:pic>
        <p:nvPicPr>
          <p:cNvPr id="8" name="Content Placeholder 7">
            <a:extLst>
              <a:ext uri="{FF2B5EF4-FFF2-40B4-BE49-F238E27FC236}">
                <a16:creationId xmlns:a16="http://schemas.microsoft.com/office/drawing/2014/main" id="{9FFB7D4D-F960-ACF1-AF92-94BFF5790890}"/>
              </a:ext>
            </a:extLst>
          </p:cNvPr>
          <p:cNvPicPr>
            <a:picLocks noGrp="1" noChangeAspect="1"/>
          </p:cNvPicPr>
          <p:nvPr>
            <p:ph idx="1"/>
          </p:nvPr>
        </p:nvPicPr>
        <p:blipFill>
          <a:blip r:embed="rId4"/>
          <a:stretch>
            <a:fillRect/>
          </a:stretch>
        </p:blipFill>
        <p:spPr>
          <a:xfrm>
            <a:off x="4856163" y="1425253"/>
            <a:ext cx="7044796" cy="3789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Audio 8">
            <a:hlinkClick r:id="" action="ppaction://media"/>
            <a:extLst>
              <a:ext uri="{FF2B5EF4-FFF2-40B4-BE49-F238E27FC236}">
                <a16:creationId xmlns:a16="http://schemas.microsoft.com/office/drawing/2014/main" id="{20D1E5AC-D9AF-AE32-DE41-90D68CC3AB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060353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1556">
        <p15:prstTrans prst="fallOver"/>
      </p:transition>
    </mc:Choice>
    <mc:Fallback>
      <p:transition spd="slow" advTm="315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66362" y="498690"/>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Purchase Behaviour</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41933" y="1981201"/>
            <a:ext cx="3786837" cy="3989293"/>
          </a:xfrm>
        </p:spPr>
        <p:txBody>
          <a:bodyPr/>
          <a:lstStyle/>
          <a:p>
            <a:r>
              <a:rPr lang="en-IN" sz="2000" dirty="0"/>
              <a:t>What are the typical consumption situations for energy drinks among respondents?</a:t>
            </a:r>
          </a:p>
          <a:p>
            <a:pPr marL="342900" indent="-342900" algn="l">
              <a:buFont typeface="Arial" panose="020B0604020202020204" pitchFamily="34" charset="0"/>
              <a:buChar char="•"/>
            </a:pPr>
            <a:r>
              <a:rPr lang="en-IN" sz="2000" dirty="0"/>
              <a:t>Majority use energy drink for sports/exercise (44.94%) followed by studying/working late (32.31%)</a:t>
            </a:r>
          </a:p>
          <a:p>
            <a:pPr marL="342900" indent="-342900" algn="l">
              <a:buFont typeface="Arial" panose="020B0604020202020204" pitchFamily="34" charset="0"/>
              <a:buChar char="•"/>
            </a:pPr>
            <a:r>
              <a:rPr lang="en-IN" sz="2000" dirty="0"/>
              <a:t>If we target these consumption situation we can get 77.25 % of the market</a:t>
            </a:r>
          </a:p>
          <a:p>
            <a:endParaRPr lang="en-IN" sz="2000" dirty="0"/>
          </a:p>
        </p:txBody>
      </p:sp>
      <p:pic>
        <p:nvPicPr>
          <p:cNvPr id="10" name="Content Placeholder 9">
            <a:extLst>
              <a:ext uri="{FF2B5EF4-FFF2-40B4-BE49-F238E27FC236}">
                <a16:creationId xmlns:a16="http://schemas.microsoft.com/office/drawing/2014/main" id="{A40F87E2-9D5D-1C65-6081-6715CE970320}"/>
              </a:ext>
            </a:extLst>
          </p:cNvPr>
          <p:cNvPicPr>
            <a:picLocks noGrp="1" noChangeAspect="1"/>
          </p:cNvPicPr>
          <p:nvPr>
            <p:ph idx="1"/>
          </p:nvPr>
        </p:nvPicPr>
        <p:blipFill>
          <a:blip r:embed="rId4"/>
          <a:stretch>
            <a:fillRect/>
          </a:stretch>
        </p:blipFill>
        <p:spPr>
          <a:xfrm>
            <a:off x="4411224" y="944628"/>
            <a:ext cx="7554207" cy="4647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Audio 10">
            <a:hlinkClick r:id="" action="ppaction://media"/>
            <a:extLst>
              <a:ext uri="{FF2B5EF4-FFF2-40B4-BE49-F238E27FC236}">
                <a16:creationId xmlns:a16="http://schemas.microsoft.com/office/drawing/2014/main" id="{7881A5C7-E086-323A-0378-DF41C513089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76433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8910">
        <p15:prstTrans prst="fallOver"/>
      </p:transition>
    </mc:Choice>
    <mc:Fallback>
      <p:transition spd="slow" advTm="389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66362" y="498690"/>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Purchase Behaviour</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366362" y="1610907"/>
            <a:ext cx="4266094" cy="3989293"/>
          </a:xfrm>
        </p:spPr>
        <p:txBody>
          <a:bodyPr/>
          <a:lstStyle/>
          <a:p>
            <a:r>
              <a:rPr lang="en-IN" sz="2000" dirty="0"/>
              <a:t>What factors influence respondents' purchase decisions, such as price range ?</a:t>
            </a:r>
          </a:p>
          <a:p>
            <a:pPr marL="342900" indent="-342900" algn="l">
              <a:buFont typeface="Arial" panose="020B0604020202020204" pitchFamily="34" charset="0"/>
              <a:buChar char="•"/>
            </a:pPr>
            <a:r>
              <a:rPr lang="en-IN" sz="2000" dirty="0"/>
              <a:t>42.88 % of the sample size prefer the price range of 50 – 99 and 31.42 % prefer price range of 100 -150. </a:t>
            </a:r>
          </a:p>
          <a:p>
            <a:pPr marL="342900" indent="-342900" algn="l">
              <a:buFont typeface="Arial" panose="020B0604020202020204" pitchFamily="34" charset="0"/>
              <a:buChar char="•"/>
            </a:pPr>
            <a:r>
              <a:rPr lang="en-IN" sz="2000" dirty="0"/>
              <a:t>We can use these range to attract customer base by providing discounts to keep prices in these range</a:t>
            </a:r>
          </a:p>
          <a:p>
            <a:pPr marL="342900" indent="-342900" algn="l">
              <a:buFont typeface="Arial" panose="020B0604020202020204" pitchFamily="34" charset="0"/>
              <a:buChar char="•"/>
            </a:pPr>
            <a:endParaRPr lang="en-IN" sz="2000" dirty="0"/>
          </a:p>
        </p:txBody>
      </p:sp>
      <p:pic>
        <p:nvPicPr>
          <p:cNvPr id="7" name="Content Placeholder 6">
            <a:extLst>
              <a:ext uri="{FF2B5EF4-FFF2-40B4-BE49-F238E27FC236}">
                <a16:creationId xmlns:a16="http://schemas.microsoft.com/office/drawing/2014/main" id="{FE03F7C2-DC79-C722-DC31-E5939B97EE9B}"/>
              </a:ext>
            </a:extLst>
          </p:cNvPr>
          <p:cNvPicPr>
            <a:picLocks noGrp="1" noChangeAspect="1"/>
          </p:cNvPicPr>
          <p:nvPr>
            <p:ph idx="1"/>
          </p:nvPr>
        </p:nvPicPr>
        <p:blipFill>
          <a:blip r:embed="rId4"/>
          <a:stretch>
            <a:fillRect/>
          </a:stretch>
        </p:blipFill>
        <p:spPr>
          <a:xfrm>
            <a:off x="6695452" y="609600"/>
            <a:ext cx="3378062" cy="5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Audio 7">
            <a:hlinkClick r:id="" action="ppaction://media"/>
            <a:extLst>
              <a:ext uri="{FF2B5EF4-FFF2-40B4-BE49-F238E27FC236}">
                <a16:creationId xmlns:a16="http://schemas.microsoft.com/office/drawing/2014/main" id="{1E32EE7C-0DD2-5177-04FF-0A9E33B7C5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963034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0914">
        <p15:prstTrans prst="fallOver"/>
      </p:transition>
    </mc:Choice>
    <mc:Fallback>
      <p:transition spd="slow" advTm="409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66362" y="498690"/>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Product Development</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366362" y="1610907"/>
            <a:ext cx="4266094" cy="3989293"/>
          </a:xfrm>
        </p:spPr>
        <p:txBody>
          <a:bodyPr/>
          <a:lstStyle/>
          <a:p>
            <a:r>
              <a:rPr lang="en-IN" sz="2000" dirty="0"/>
              <a:t>Which area of business should we focus more on our product development ?</a:t>
            </a:r>
          </a:p>
          <a:p>
            <a:pPr marL="342900" indent="-342900" algn="l">
              <a:buFont typeface="Arial" panose="020B0604020202020204" pitchFamily="34" charset="0"/>
              <a:buChar char="•"/>
            </a:pPr>
            <a:r>
              <a:rPr lang="en-IN" sz="2000" dirty="0"/>
              <a:t>We can see people desire improvement in sugar content, more natural ingredients and wide range of flavours.</a:t>
            </a:r>
          </a:p>
          <a:p>
            <a:pPr marL="342900" indent="-342900" algn="l">
              <a:buFont typeface="Arial" panose="020B0604020202020204" pitchFamily="34" charset="0"/>
              <a:buChar char="•"/>
            </a:pPr>
            <a:r>
              <a:rPr lang="en-IN" sz="2000" dirty="0"/>
              <a:t>This shows us that there is an unexplored market for sugar free energy drinks which can contain natural ingredients and flavours </a:t>
            </a:r>
          </a:p>
          <a:p>
            <a:pPr marL="342900" indent="-342900" algn="l">
              <a:buFont typeface="Arial" panose="020B0604020202020204" pitchFamily="34" charset="0"/>
              <a:buChar char="•"/>
            </a:pPr>
            <a:endParaRPr lang="en-IN" sz="2000" dirty="0"/>
          </a:p>
        </p:txBody>
      </p:sp>
      <p:pic>
        <p:nvPicPr>
          <p:cNvPr id="8" name="Content Placeholder 7">
            <a:extLst>
              <a:ext uri="{FF2B5EF4-FFF2-40B4-BE49-F238E27FC236}">
                <a16:creationId xmlns:a16="http://schemas.microsoft.com/office/drawing/2014/main" id="{9803CB06-EFEB-92FA-477C-58F2A8C96C36}"/>
              </a:ext>
            </a:extLst>
          </p:cNvPr>
          <p:cNvPicPr>
            <a:picLocks noGrp="1" noChangeAspect="1"/>
          </p:cNvPicPr>
          <p:nvPr>
            <p:ph idx="1"/>
          </p:nvPr>
        </p:nvPicPr>
        <p:blipFill>
          <a:blip r:embed="rId4"/>
          <a:stretch>
            <a:fillRect/>
          </a:stretch>
        </p:blipFill>
        <p:spPr>
          <a:xfrm>
            <a:off x="4856163" y="1180152"/>
            <a:ext cx="6411912" cy="3938896"/>
          </a:xfrm>
        </p:spPr>
      </p:pic>
      <p:pic>
        <p:nvPicPr>
          <p:cNvPr id="9" name="Audio 8">
            <a:hlinkClick r:id="" action="ppaction://media"/>
            <a:extLst>
              <a:ext uri="{FF2B5EF4-FFF2-40B4-BE49-F238E27FC236}">
                <a16:creationId xmlns:a16="http://schemas.microsoft.com/office/drawing/2014/main" id="{D3CA51F9-1036-3493-FBA2-AB5C10693F0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86163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1519">
        <p15:prstTrans prst="fallOver"/>
      </p:transition>
    </mc:Choice>
    <mc:Fallback>
      <p:transition spd="slow" advTm="41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F708D-8CD6-CE0D-D63C-E92BB67D99EF}"/>
              </a:ext>
            </a:extLst>
          </p:cNvPr>
          <p:cNvSpPr>
            <a:spLocks noGrp="1"/>
          </p:cNvSpPr>
          <p:nvPr>
            <p:ph type="ctrTitle"/>
          </p:nvPr>
        </p:nvSpPr>
        <p:spPr>
          <a:xfrm>
            <a:off x="1370693" y="628429"/>
            <a:ext cx="9440034" cy="746949"/>
          </a:xfrm>
        </p:spPr>
        <p:txBody>
          <a:bodyPr>
            <a:normAutofit fontScale="90000"/>
          </a:bodyPr>
          <a:lstStyle/>
          <a:p>
            <a:r>
              <a:rPr lang="en-IN" sz="2800" dirty="0"/>
              <a:t>Recommendations</a:t>
            </a:r>
            <a:r>
              <a:rPr lang="en-IN" dirty="0"/>
              <a:t> </a:t>
            </a:r>
            <a:r>
              <a:rPr lang="en-IN" sz="2800" dirty="0"/>
              <a:t>for </a:t>
            </a:r>
            <a:r>
              <a:rPr lang="en-IN" sz="2800" dirty="0" err="1"/>
              <a:t>CodeX</a:t>
            </a:r>
            <a:endParaRPr lang="en-IN" sz="2800" dirty="0"/>
          </a:p>
        </p:txBody>
      </p:sp>
      <p:sp>
        <p:nvSpPr>
          <p:cNvPr id="6" name="Subtitle 5">
            <a:extLst>
              <a:ext uri="{FF2B5EF4-FFF2-40B4-BE49-F238E27FC236}">
                <a16:creationId xmlns:a16="http://schemas.microsoft.com/office/drawing/2014/main" id="{589FEF37-1D0C-6A3F-8A8E-B6ECB97FD822}"/>
              </a:ext>
            </a:extLst>
          </p:cNvPr>
          <p:cNvSpPr>
            <a:spLocks noGrp="1"/>
          </p:cNvSpPr>
          <p:nvPr>
            <p:ph type="subTitle" idx="1"/>
          </p:nvPr>
        </p:nvSpPr>
        <p:spPr>
          <a:xfrm>
            <a:off x="1370693" y="1566838"/>
            <a:ext cx="9440034" cy="4108488"/>
          </a:xfrm>
        </p:spPr>
        <p:txBody>
          <a:bodyPr>
            <a:normAutofit lnSpcReduction="10000"/>
          </a:bodyPr>
          <a:lstStyle/>
          <a:p>
            <a:pPr marL="342900" indent="-342900" algn="l">
              <a:buFont typeface="Arial" panose="020B0604020202020204" pitchFamily="34" charset="0"/>
              <a:buChar char="•"/>
            </a:pPr>
            <a:r>
              <a:rPr lang="en-IN" sz="2000" dirty="0"/>
              <a:t>We can go for a sugar free variant with a compact and designer container</a:t>
            </a:r>
          </a:p>
          <a:p>
            <a:pPr marL="342900" indent="-342900" algn="l">
              <a:buFont typeface="Arial" panose="020B0604020202020204" pitchFamily="34" charset="0"/>
              <a:buChar char="•"/>
            </a:pPr>
            <a:r>
              <a:rPr lang="en-IN" sz="2000" dirty="0"/>
              <a:t>The product should within a price range of 50 to 150, it can be different volume variants  that cover all these price segments</a:t>
            </a:r>
          </a:p>
          <a:p>
            <a:pPr marL="342900" indent="-342900" algn="l">
              <a:buFont typeface="Arial" panose="020B0604020202020204" pitchFamily="34" charset="0"/>
              <a:buChar char="•"/>
            </a:pPr>
            <a:r>
              <a:rPr lang="en-IN" sz="2000" dirty="0"/>
              <a:t>The most effective marketing would be on online media and tv commercials as they have the maximum reach, we can also offer products on discount in super market chains as maximum purchase happen in super markets. A penetrative strategy would be preferred</a:t>
            </a:r>
          </a:p>
          <a:p>
            <a:pPr marL="342900" indent="-342900" algn="l">
              <a:buFont typeface="Arial" panose="020B0604020202020204" pitchFamily="34" charset="0"/>
              <a:buChar char="•"/>
            </a:pPr>
            <a:r>
              <a:rPr lang="en-IN" sz="2000" dirty="0"/>
              <a:t>Social media influencers from the city of Delhi, Kolkata , Ahmedabad should be preferred as major brand awareness is coming from online platform and these cities have large populations but less exposure to our product.</a:t>
            </a:r>
          </a:p>
          <a:p>
            <a:pPr marL="342900" indent="-342900" algn="l">
              <a:buFont typeface="Arial" panose="020B0604020202020204" pitchFamily="34" charset="0"/>
              <a:buChar char="•"/>
            </a:pPr>
            <a:r>
              <a:rPr lang="en-IN" sz="2000" dirty="0"/>
              <a:t>Males within the age group 19- 45 who are into sports/exercise or are late working individuals should be the first target</a:t>
            </a:r>
          </a:p>
        </p:txBody>
      </p:sp>
      <p:pic>
        <p:nvPicPr>
          <p:cNvPr id="7" name="Audio 6">
            <a:hlinkClick r:id="" action="ppaction://media"/>
            <a:extLst>
              <a:ext uri="{FF2B5EF4-FFF2-40B4-BE49-F238E27FC236}">
                <a16:creationId xmlns:a16="http://schemas.microsoft.com/office/drawing/2014/main" id="{8D911B48-AC5E-8028-1BBC-FA5936A631C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989319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29313">
        <p15:prstTrans prst="fallOver"/>
      </p:transition>
    </mc:Choice>
    <mc:Fallback>
      <p:transition spd="slow" advTm="1293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Autofit/>
          </a:bodyPr>
          <a:lstStyle/>
          <a:p>
            <a:pPr algn="l"/>
            <a:r>
              <a:rPr lang="en-IN" sz="2400" dirty="0"/>
              <a:t>Provide Insights to the Marketing Team in Food &amp; Beverage Industry</a:t>
            </a:r>
            <a:endParaRPr lang="en-US" sz="2400" dirty="0"/>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r>
              <a:rPr lang="en-IN" sz="1800" dirty="0" err="1"/>
              <a:t>CodeX</a:t>
            </a:r>
            <a:r>
              <a:rPr lang="en-IN" sz="1800" dirty="0"/>
              <a:t>, a German beverage company, recently launched its energy drink in 10 cities in India. </a:t>
            </a:r>
          </a:p>
          <a:p>
            <a:r>
              <a:rPr lang="en-IN" sz="1800" dirty="0"/>
              <a:t> The Marketing team is focused on increasing brand awareness, market share, and product development in the Indian market. </a:t>
            </a:r>
          </a:p>
          <a:p>
            <a:r>
              <a:rPr lang="en-IN" sz="1800" dirty="0"/>
              <a:t>To gather insights, the team conducted a survey among 10,000 respondents in the 10 cities where the energy drink was launched</a:t>
            </a:r>
            <a:endParaRPr lang="en-US" sz="2000" dirty="0"/>
          </a:p>
        </p:txBody>
      </p:sp>
      <p:pic>
        <p:nvPicPr>
          <p:cNvPr id="4" name="Audio 3">
            <a:hlinkClick r:id="" action="ppaction://media"/>
            <a:extLst>
              <a:ext uri="{FF2B5EF4-FFF2-40B4-BE49-F238E27FC236}">
                <a16:creationId xmlns:a16="http://schemas.microsoft.com/office/drawing/2014/main" id="{9DA6BA5E-07B3-2DBB-7036-4FE5EBEC7B68}"/>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202356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5571">
        <p15:prstTrans prst="fallOver"/>
      </p:transition>
    </mc:Choice>
    <mc:Fallback>
      <p:transition spd="slow" advTm="355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213A1D-04BE-EE50-4EFC-F21DC35C2C4A}"/>
              </a:ext>
            </a:extLst>
          </p:cNvPr>
          <p:cNvSpPr>
            <a:spLocks noGrp="1"/>
          </p:cNvSpPr>
          <p:nvPr>
            <p:ph type="subTitle" idx="1"/>
          </p:nvPr>
        </p:nvSpPr>
        <p:spPr>
          <a:xfrm>
            <a:off x="1263117" y="402760"/>
            <a:ext cx="9440034" cy="1049867"/>
          </a:xfrm>
        </p:spPr>
        <p:txBody>
          <a:bodyPr>
            <a:normAutofit/>
          </a:bodyPr>
          <a:lstStyle/>
          <a:p>
            <a:pPr algn="l"/>
            <a:r>
              <a:rPr lang="en-IN" sz="4000" dirty="0">
                <a:solidFill>
                  <a:schemeClr val="tx2"/>
                </a:solidFill>
              </a:rPr>
              <a:t>Primary Insights</a:t>
            </a:r>
          </a:p>
        </p:txBody>
      </p:sp>
      <p:sp>
        <p:nvSpPr>
          <p:cNvPr id="7" name="TextBox 6">
            <a:extLst>
              <a:ext uri="{FF2B5EF4-FFF2-40B4-BE49-F238E27FC236}">
                <a16:creationId xmlns:a16="http://schemas.microsoft.com/office/drawing/2014/main" id="{89990568-A20A-D680-1CE9-30BAE5A962A2}"/>
              </a:ext>
            </a:extLst>
          </p:cNvPr>
          <p:cNvSpPr txBox="1"/>
          <p:nvPr/>
        </p:nvSpPr>
        <p:spPr>
          <a:xfrm>
            <a:off x="1263117" y="1099928"/>
            <a:ext cx="8624954" cy="4524315"/>
          </a:xfrm>
          <a:prstGeom prst="rect">
            <a:avLst/>
          </a:prstGeom>
          <a:noFill/>
        </p:spPr>
        <p:txBody>
          <a:bodyPr wrap="square" rtlCol="0">
            <a:spAutoFit/>
          </a:bodyPr>
          <a:lstStyle/>
          <a:p>
            <a:endParaRPr lang="en-IN" sz="1800" b="0" i="0" u="none" strike="noStrike" baseline="0" dirty="0">
              <a:solidFill>
                <a:srgbClr val="000000"/>
              </a:solidFill>
            </a:endParaRPr>
          </a:p>
          <a:p>
            <a:pPr marL="285750" indent="-285750">
              <a:buFont typeface="Arial" panose="020B0604020202020204" pitchFamily="34" charset="0"/>
              <a:buChar char="•"/>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Demographic Insights</a:t>
            </a:r>
          </a:p>
          <a:p>
            <a:pPr marL="285750" indent="-285750">
              <a:buFont typeface="Arial" panose="020B0604020202020204" pitchFamily="34" charset="0"/>
              <a:buChar char="•"/>
            </a:pP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buFont typeface="Arial" panose="020B0604020202020204" pitchFamily="34" charset="0"/>
              <a:buChar char="•"/>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Consumer Preferences</a:t>
            </a:r>
          </a:p>
          <a:p>
            <a:pPr marL="285750" indent="-285750">
              <a:buFont typeface="Arial" panose="020B0604020202020204" pitchFamily="34" charset="0"/>
              <a:buChar char="•"/>
            </a:pP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buFont typeface="Arial" panose="020B0604020202020204" pitchFamily="34" charset="0"/>
              <a:buChar char="•"/>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Competition Analysis</a:t>
            </a:r>
          </a:p>
          <a:p>
            <a:pPr marL="285750" indent="-285750">
              <a:buFont typeface="Arial" panose="020B0604020202020204" pitchFamily="34" charset="0"/>
              <a:buChar char="•"/>
            </a:pP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buFont typeface="Arial" panose="020B0604020202020204" pitchFamily="34" charset="0"/>
              <a:buChar char="•"/>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Marketing Channels and Brand Awareness</a:t>
            </a:r>
          </a:p>
          <a:p>
            <a:pPr marL="285750" indent="-285750">
              <a:buFont typeface="Arial" panose="020B0604020202020204" pitchFamily="34" charset="0"/>
              <a:buChar char="•"/>
            </a:pP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buFont typeface="Arial" panose="020B0604020202020204" pitchFamily="34" charset="0"/>
              <a:buChar char="•"/>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Brand Penetration</a:t>
            </a:r>
          </a:p>
          <a:p>
            <a:pPr marL="285750" indent="-285750">
              <a:buFont typeface="Arial" panose="020B0604020202020204" pitchFamily="34" charset="0"/>
              <a:buChar char="•"/>
            </a:pP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buFont typeface="Arial" panose="020B0604020202020204" pitchFamily="34" charset="0"/>
              <a:buChar char="•"/>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Purchase Behaviour </a:t>
            </a:r>
          </a:p>
          <a:p>
            <a:pPr marL="285750" indent="-285750">
              <a:buFont typeface="Arial" panose="020B0604020202020204" pitchFamily="34" charset="0"/>
              <a:buChar char="•"/>
            </a:pPr>
            <a:endPar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marL="285750" indent="-285750">
              <a:buFont typeface="Arial" panose="020B0604020202020204" pitchFamily="34" charset="0"/>
              <a:buChar char="•"/>
            </a:pPr>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Product Development </a:t>
            </a:r>
          </a:p>
          <a:p>
            <a:endParaRPr lang="en-IN" sz="1800" b="0" i="0" u="none" strike="noStrike" baseline="0" dirty="0">
              <a:solidFill>
                <a:srgbClr val="000000"/>
              </a:solidFill>
            </a:endParaRPr>
          </a:p>
          <a:p>
            <a:r>
              <a:rPr lang="en-IN" sz="1800" b="0" i="0" u="none" strike="noStrike" baseline="0" dirty="0">
                <a:solidFill>
                  <a:srgbClr val="000000"/>
                </a:solidFill>
              </a:rPr>
              <a:t> </a:t>
            </a:r>
          </a:p>
        </p:txBody>
      </p:sp>
      <p:pic>
        <p:nvPicPr>
          <p:cNvPr id="8" name="Audio 7">
            <a:hlinkClick r:id="" action="ppaction://media"/>
            <a:extLst>
              <a:ext uri="{FF2B5EF4-FFF2-40B4-BE49-F238E27FC236}">
                <a16:creationId xmlns:a16="http://schemas.microsoft.com/office/drawing/2014/main" id="{FDB09D38-B385-6FDE-63E6-9B9CD8BB53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77579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7614">
        <p15:prstTrans prst="fallOver"/>
      </p:transition>
    </mc:Choice>
    <mc:Fallback>
      <p:transition spd="slow" advTm="176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1A1B1-1072-5052-BE39-519522D902C6}"/>
              </a:ext>
            </a:extLst>
          </p:cNvPr>
          <p:cNvSpPr>
            <a:spLocks noGrp="1"/>
          </p:cNvSpPr>
          <p:nvPr>
            <p:ph type="title"/>
          </p:nvPr>
        </p:nvSpPr>
        <p:spPr>
          <a:xfrm>
            <a:off x="160759" y="257440"/>
            <a:ext cx="3706889" cy="1821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Demographic Insights</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pic>
        <p:nvPicPr>
          <p:cNvPr id="8" name="Content Placeholder 7">
            <a:extLst>
              <a:ext uri="{FF2B5EF4-FFF2-40B4-BE49-F238E27FC236}">
                <a16:creationId xmlns:a16="http://schemas.microsoft.com/office/drawing/2014/main" id="{80245B1D-86E6-A283-1F68-E5F38F3349B5}"/>
              </a:ext>
            </a:extLst>
          </p:cNvPr>
          <p:cNvPicPr>
            <a:picLocks noGrp="1" noChangeAspect="1"/>
          </p:cNvPicPr>
          <p:nvPr>
            <p:ph idx="1"/>
          </p:nvPr>
        </p:nvPicPr>
        <p:blipFill>
          <a:blip r:embed="rId4"/>
          <a:stretch>
            <a:fillRect/>
          </a:stretch>
        </p:blipFill>
        <p:spPr>
          <a:xfrm>
            <a:off x="3899117" y="1075765"/>
            <a:ext cx="7898435" cy="48230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Placeholder 5">
            <a:extLst>
              <a:ext uri="{FF2B5EF4-FFF2-40B4-BE49-F238E27FC236}">
                <a16:creationId xmlns:a16="http://schemas.microsoft.com/office/drawing/2014/main" id="{43A6D308-A16B-D33D-27C8-9315F923E4AC}"/>
              </a:ext>
            </a:extLst>
          </p:cNvPr>
          <p:cNvSpPr>
            <a:spLocks noGrp="1"/>
          </p:cNvSpPr>
          <p:nvPr>
            <p:ph type="body" sz="half" idx="2"/>
          </p:nvPr>
        </p:nvSpPr>
        <p:spPr>
          <a:xfrm>
            <a:off x="223513" y="2189257"/>
            <a:ext cx="3644135" cy="3016250"/>
          </a:xfrm>
        </p:spPr>
        <p:txBody>
          <a:bodyPr>
            <a:normAutofit/>
          </a:bodyPr>
          <a:lstStyle/>
          <a:p>
            <a:r>
              <a:rPr lang="en-IN" sz="2000" dirty="0"/>
              <a:t>Who prefers energy drink more? (male/female/non-binary?)</a:t>
            </a:r>
          </a:p>
          <a:p>
            <a:pPr marL="342900" indent="-342900" algn="l">
              <a:buFont typeface="Arial" panose="020B0604020202020204" pitchFamily="34" charset="0"/>
              <a:buChar char="•"/>
            </a:pPr>
            <a:r>
              <a:rPr lang="en-IN" sz="2000" dirty="0"/>
              <a:t>We can see that 60.38% of the total respondent were male.</a:t>
            </a:r>
          </a:p>
          <a:p>
            <a:pPr marL="342900" indent="-342900" algn="l">
              <a:buFont typeface="Arial" panose="020B0604020202020204" pitchFamily="34" charset="0"/>
              <a:buChar char="•"/>
            </a:pPr>
            <a:r>
              <a:rPr lang="en-IN" sz="2000" dirty="0"/>
              <a:t>Male demographic is seen to be dominant in all frequency of intake as well.</a:t>
            </a:r>
            <a:endParaRPr lang="en-IN" sz="1800" dirty="0"/>
          </a:p>
        </p:txBody>
      </p:sp>
      <p:pic>
        <p:nvPicPr>
          <p:cNvPr id="9" name="Audio 8">
            <a:hlinkClick r:id="" action="ppaction://media"/>
            <a:extLst>
              <a:ext uri="{FF2B5EF4-FFF2-40B4-BE49-F238E27FC236}">
                <a16:creationId xmlns:a16="http://schemas.microsoft.com/office/drawing/2014/main" id="{63C05335-E0ED-B633-8315-0483B48A354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735456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2118">
        <p15:prstTrans prst="fallOver"/>
      </p:transition>
    </mc:Choice>
    <mc:Fallback>
      <p:transition spd="slow" advTm="321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1A1B1-1072-5052-BE39-519522D902C6}"/>
              </a:ext>
            </a:extLst>
          </p:cNvPr>
          <p:cNvSpPr>
            <a:spLocks noGrp="1"/>
          </p:cNvSpPr>
          <p:nvPr>
            <p:ph type="title"/>
          </p:nvPr>
        </p:nvSpPr>
        <p:spPr>
          <a:xfrm>
            <a:off x="160759" y="257440"/>
            <a:ext cx="3706889" cy="1821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Demographic Insights</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6" name="Text Placeholder 5">
            <a:extLst>
              <a:ext uri="{FF2B5EF4-FFF2-40B4-BE49-F238E27FC236}">
                <a16:creationId xmlns:a16="http://schemas.microsoft.com/office/drawing/2014/main" id="{43A6D308-A16B-D33D-27C8-9315F923E4AC}"/>
              </a:ext>
            </a:extLst>
          </p:cNvPr>
          <p:cNvSpPr>
            <a:spLocks noGrp="1"/>
          </p:cNvSpPr>
          <p:nvPr>
            <p:ph type="body" sz="half" idx="2"/>
          </p:nvPr>
        </p:nvSpPr>
        <p:spPr>
          <a:xfrm>
            <a:off x="223513" y="2189256"/>
            <a:ext cx="5074628" cy="3422649"/>
          </a:xfrm>
        </p:spPr>
        <p:txBody>
          <a:bodyPr>
            <a:normAutofit/>
          </a:bodyPr>
          <a:lstStyle/>
          <a:p>
            <a:r>
              <a:rPr lang="en-IN" sz="2000" dirty="0"/>
              <a:t>Which age group prefers energy drinks more ?</a:t>
            </a:r>
          </a:p>
          <a:p>
            <a:pPr marL="342900" indent="-342900" algn="l">
              <a:buFont typeface="Arial" panose="020B0604020202020204" pitchFamily="34" charset="0"/>
              <a:buChar char="•"/>
            </a:pPr>
            <a:r>
              <a:rPr lang="en-IN" sz="2000" dirty="0"/>
              <a:t>We can see  19 - 30 age segment dominating the preference demographic followed by 31 – 45 age group.</a:t>
            </a:r>
          </a:p>
          <a:p>
            <a:pPr marL="342900" indent="-342900" algn="l">
              <a:buFont typeface="Arial" panose="020B0604020202020204" pitchFamily="34" charset="0"/>
              <a:buChar char="•"/>
            </a:pPr>
            <a:r>
              <a:rPr lang="en-IN" sz="2000" dirty="0"/>
              <a:t>Around 78.96 % of the total sample population falls under the age </a:t>
            </a:r>
            <a:r>
              <a:rPr lang="en-IN" sz="2000" dirty="0" err="1"/>
              <a:t>gp</a:t>
            </a:r>
            <a:r>
              <a:rPr lang="en-IN" sz="2000" dirty="0"/>
              <a:t> of 19- 45, which is the major working class of India</a:t>
            </a:r>
          </a:p>
        </p:txBody>
      </p:sp>
      <p:pic>
        <p:nvPicPr>
          <p:cNvPr id="7" name="Content Placeholder 6">
            <a:extLst>
              <a:ext uri="{FF2B5EF4-FFF2-40B4-BE49-F238E27FC236}">
                <a16:creationId xmlns:a16="http://schemas.microsoft.com/office/drawing/2014/main" id="{5F928C2F-4C10-F0CF-2A28-5C90A433FFCE}"/>
              </a:ext>
            </a:extLst>
          </p:cNvPr>
          <p:cNvPicPr>
            <a:picLocks noGrp="1" noChangeAspect="1"/>
          </p:cNvPicPr>
          <p:nvPr>
            <p:ph idx="1"/>
          </p:nvPr>
        </p:nvPicPr>
        <p:blipFill>
          <a:blip r:embed="rId4"/>
          <a:stretch>
            <a:fillRect/>
          </a:stretch>
        </p:blipFill>
        <p:spPr>
          <a:xfrm>
            <a:off x="7075696" y="257440"/>
            <a:ext cx="3706888" cy="57247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Audio 8">
            <a:hlinkClick r:id="" action="ppaction://media"/>
            <a:extLst>
              <a:ext uri="{FF2B5EF4-FFF2-40B4-BE49-F238E27FC236}">
                <a16:creationId xmlns:a16="http://schemas.microsoft.com/office/drawing/2014/main" id="{E02D6A8C-F41B-8B3E-FFBB-BFD255621C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8629304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6820">
        <p15:prstTrans prst="fallOver"/>
      </p:transition>
    </mc:Choice>
    <mc:Fallback>
      <p:transition spd="slow" advTm="368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1A1B1-1072-5052-BE39-519522D902C6}"/>
              </a:ext>
            </a:extLst>
          </p:cNvPr>
          <p:cNvSpPr>
            <a:spLocks noGrp="1"/>
          </p:cNvSpPr>
          <p:nvPr>
            <p:ph type="title"/>
          </p:nvPr>
        </p:nvSpPr>
        <p:spPr>
          <a:xfrm>
            <a:off x="79339" y="663616"/>
            <a:ext cx="3706889" cy="116495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Demographic Insights</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6" name="Text Placeholder 5">
            <a:extLst>
              <a:ext uri="{FF2B5EF4-FFF2-40B4-BE49-F238E27FC236}">
                <a16:creationId xmlns:a16="http://schemas.microsoft.com/office/drawing/2014/main" id="{43A6D308-A16B-D33D-27C8-9315F923E4AC}"/>
              </a:ext>
            </a:extLst>
          </p:cNvPr>
          <p:cNvSpPr>
            <a:spLocks noGrp="1"/>
          </p:cNvSpPr>
          <p:nvPr>
            <p:ph type="body" sz="half" idx="2"/>
          </p:nvPr>
        </p:nvSpPr>
        <p:spPr>
          <a:xfrm>
            <a:off x="223513" y="2189256"/>
            <a:ext cx="3353405" cy="3422649"/>
          </a:xfrm>
        </p:spPr>
        <p:txBody>
          <a:bodyPr>
            <a:normAutofit/>
          </a:bodyPr>
          <a:lstStyle/>
          <a:p>
            <a:r>
              <a:rPr lang="en-IN" sz="2000" dirty="0"/>
              <a:t>Which type of marketing reaches the most Youth (15-30)?</a:t>
            </a:r>
          </a:p>
          <a:p>
            <a:pPr marL="342900" indent="-342900" algn="l">
              <a:buFont typeface="Arial" panose="020B0604020202020204" pitchFamily="34" charset="0"/>
              <a:buChar char="•"/>
            </a:pPr>
            <a:r>
              <a:rPr lang="en-IN" sz="2000" dirty="0"/>
              <a:t>The graph indicates that online ads followed by Tv commercial are the leading marketing reach for the youth demographic</a:t>
            </a:r>
          </a:p>
        </p:txBody>
      </p:sp>
      <p:pic>
        <p:nvPicPr>
          <p:cNvPr id="8" name="Picture 7">
            <a:extLst>
              <a:ext uri="{FF2B5EF4-FFF2-40B4-BE49-F238E27FC236}">
                <a16:creationId xmlns:a16="http://schemas.microsoft.com/office/drawing/2014/main" id="{A4CDA781-4B17-12FF-9411-F51D9D18B1D2}"/>
              </a:ext>
            </a:extLst>
          </p:cNvPr>
          <p:cNvPicPr>
            <a:picLocks noChangeAspect="1"/>
          </p:cNvPicPr>
          <p:nvPr/>
        </p:nvPicPr>
        <p:blipFill>
          <a:blip r:embed="rId4"/>
          <a:stretch>
            <a:fillRect/>
          </a:stretch>
        </p:blipFill>
        <p:spPr>
          <a:xfrm>
            <a:off x="3642053" y="1168399"/>
            <a:ext cx="8469870" cy="4335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Audio 8">
            <a:hlinkClick r:id="" action="ppaction://media"/>
            <a:extLst>
              <a:ext uri="{FF2B5EF4-FFF2-40B4-BE49-F238E27FC236}">
                <a16:creationId xmlns:a16="http://schemas.microsoft.com/office/drawing/2014/main" id="{92CB6BB3-C47C-78B5-1A70-02ACDD6374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524088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0363">
        <p15:prstTrans prst="fallOver"/>
      </p:transition>
    </mc:Choice>
    <mc:Fallback>
      <p:transition spd="slow" advTm="303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913795" y="609600"/>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Consumer Preferences</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pic>
        <p:nvPicPr>
          <p:cNvPr id="6" name="Content Placeholder 5">
            <a:extLst>
              <a:ext uri="{FF2B5EF4-FFF2-40B4-BE49-F238E27FC236}">
                <a16:creationId xmlns:a16="http://schemas.microsoft.com/office/drawing/2014/main" id="{BDA2C812-690A-CFBA-46B8-315785599EE6}"/>
              </a:ext>
            </a:extLst>
          </p:cNvPr>
          <p:cNvPicPr>
            <a:picLocks noGrp="1" noChangeAspect="1"/>
          </p:cNvPicPr>
          <p:nvPr>
            <p:ph idx="1"/>
          </p:nvPr>
        </p:nvPicPr>
        <p:blipFill>
          <a:blip r:embed="rId4"/>
          <a:stretch>
            <a:fillRect/>
          </a:stretch>
        </p:blipFill>
        <p:spPr>
          <a:xfrm>
            <a:off x="5507829" y="609599"/>
            <a:ext cx="5456005" cy="54254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913795" y="1900518"/>
            <a:ext cx="3918181" cy="3789083"/>
          </a:xfrm>
        </p:spPr>
        <p:txBody>
          <a:bodyPr/>
          <a:lstStyle/>
          <a:p>
            <a:r>
              <a:rPr lang="en-IN" sz="2000" dirty="0"/>
              <a:t>What are the preferred ingredients of energy drinks among respondents?</a:t>
            </a:r>
          </a:p>
          <a:p>
            <a:pPr marL="342900" indent="-342900" algn="l">
              <a:buFont typeface="Arial" panose="020B0604020202020204" pitchFamily="34" charset="0"/>
              <a:buChar char="•"/>
            </a:pPr>
            <a:r>
              <a:rPr lang="en-IN" sz="2000" dirty="0"/>
              <a:t>Caffeine tops the list as 38.96 % prefer caffeine in their energy drink followed by Vitamins by 25.34% respondent </a:t>
            </a:r>
          </a:p>
        </p:txBody>
      </p:sp>
      <p:pic>
        <p:nvPicPr>
          <p:cNvPr id="7" name="Audio 6">
            <a:hlinkClick r:id="" action="ppaction://media"/>
            <a:extLst>
              <a:ext uri="{FF2B5EF4-FFF2-40B4-BE49-F238E27FC236}">
                <a16:creationId xmlns:a16="http://schemas.microsoft.com/office/drawing/2014/main" id="{7DD52D56-90FD-46C5-A5BD-7880940999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981494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2200">
        <p15:prstTrans prst="fallOver"/>
      </p:transition>
    </mc:Choice>
    <mc:Fallback>
      <p:transition spd="slow" advTm="222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89033" y="528918"/>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Consumer Preferences</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169725" y="1981201"/>
            <a:ext cx="3918181" cy="3789083"/>
          </a:xfrm>
        </p:spPr>
        <p:txBody>
          <a:bodyPr/>
          <a:lstStyle/>
          <a:p>
            <a:r>
              <a:rPr lang="en-IN" sz="2000" dirty="0"/>
              <a:t>What packaging preferences do respondents have for energy drinks ?</a:t>
            </a:r>
          </a:p>
          <a:p>
            <a:endParaRPr lang="en-IN" sz="2000" dirty="0"/>
          </a:p>
          <a:p>
            <a:pPr marL="342900" indent="-342900" algn="l">
              <a:buFont typeface="Arial" panose="020B0604020202020204" pitchFamily="34" charset="0"/>
              <a:buChar char="•"/>
            </a:pPr>
            <a:r>
              <a:rPr lang="en-IN" sz="2000" dirty="0"/>
              <a:t>Compact and portable cans are preference of  majority (39.84%) followed by innovative bottle design (30.47%)</a:t>
            </a:r>
          </a:p>
        </p:txBody>
      </p:sp>
      <p:pic>
        <p:nvPicPr>
          <p:cNvPr id="8" name="Content Placeholder 7">
            <a:extLst>
              <a:ext uri="{FF2B5EF4-FFF2-40B4-BE49-F238E27FC236}">
                <a16:creationId xmlns:a16="http://schemas.microsoft.com/office/drawing/2014/main" id="{09A2BAC5-AD3C-D110-00C5-79D6046038B6}"/>
              </a:ext>
            </a:extLst>
          </p:cNvPr>
          <p:cNvPicPr>
            <a:picLocks noGrp="1" noChangeAspect="1"/>
          </p:cNvPicPr>
          <p:nvPr>
            <p:ph idx="1"/>
          </p:nvPr>
        </p:nvPicPr>
        <p:blipFill>
          <a:blip r:embed="rId4"/>
          <a:stretch>
            <a:fillRect/>
          </a:stretch>
        </p:blipFill>
        <p:spPr>
          <a:xfrm>
            <a:off x="4153226" y="1057835"/>
            <a:ext cx="7944909" cy="4509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Audio 8">
            <a:hlinkClick r:id="" action="ppaction://media"/>
            <a:extLst>
              <a:ext uri="{FF2B5EF4-FFF2-40B4-BE49-F238E27FC236}">
                <a16:creationId xmlns:a16="http://schemas.microsoft.com/office/drawing/2014/main" id="{7DA5E7CA-00A9-D34A-8035-85645D3171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01728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2241">
        <p15:prstTrans prst="fallOver"/>
      </p:transition>
    </mc:Choice>
    <mc:Fallback>
      <p:transition spd="slow" advTm="222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50B-811B-8C98-1404-54220A4F4A47}"/>
              </a:ext>
            </a:extLst>
          </p:cNvPr>
          <p:cNvSpPr>
            <a:spLocks noGrp="1"/>
          </p:cNvSpPr>
          <p:nvPr>
            <p:ph type="title"/>
          </p:nvPr>
        </p:nvSpPr>
        <p:spPr>
          <a:xfrm>
            <a:off x="389033" y="528918"/>
            <a:ext cx="3706889" cy="1290918"/>
          </a:xfrm>
        </p:spPr>
        <p:txBody>
          <a:bodyPr/>
          <a:lstStyle/>
          <a:p>
            <a: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Competition Analysis</a:t>
            </a:r>
            <a:br>
              <a:rPr lang="en-IN"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endParaRPr lang="en-IN" dirty="0"/>
          </a:p>
        </p:txBody>
      </p:sp>
      <p:sp>
        <p:nvSpPr>
          <p:cNvPr id="4" name="Text Placeholder 3">
            <a:extLst>
              <a:ext uri="{FF2B5EF4-FFF2-40B4-BE49-F238E27FC236}">
                <a16:creationId xmlns:a16="http://schemas.microsoft.com/office/drawing/2014/main" id="{4319CD88-3AB0-D55A-BEFA-14102C3B8E55}"/>
              </a:ext>
            </a:extLst>
          </p:cNvPr>
          <p:cNvSpPr>
            <a:spLocks noGrp="1"/>
          </p:cNvSpPr>
          <p:nvPr>
            <p:ph type="body" sz="half" idx="2"/>
          </p:nvPr>
        </p:nvSpPr>
        <p:spPr>
          <a:xfrm>
            <a:off x="169725" y="1981201"/>
            <a:ext cx="3918181" cy="3789083"/>
          </a:xfrm>
        </p:spPr>
        <p:txBody>
          <a:bodyPr/>
          <a:lstStyle/>
          <a:p>
            <a:r>
              <a:rPr lang="en-IN" sz="2000" dirty="0"/>
              <a:t>Who are the current market leaders?</a:t>
            </a:r>
          </a:p>
          <a:p>
            <a:pPr marL="342900" indent="-342900" algn="l">
              <a:buFont typeface="Arial" panose="020B0604020202020204" pitchFamily="34" charset="0"/>
              <a:buChar char="•"/>
            </a:pPr>
            <a:r>
              <a:rPr lang="en-IN" sz="2000" dirty="0"/>
              <a:t>Cola-</a:t>
            </a:r>
            <a:r>
              <a:rPr lang="en-IN" sz="2000" dirty="0" err="1"/>
              <a:t>Coka</a:t>
            </a:r>
            <a:r>
              <a:rPr lang="en-IN" sz="2000" dirty="0"/>
              <a:t> is the market leader with 25.38% market share followed by </a:t>
            </a:r>
            <a:r>
              <a:rPr lang="en-IN" sz="2000" dirty="0" err="1"/>
              <a:t>Bepsi</a:t>
            </a:r>
            <a:r>
              <a:rPr lang="en-IN" sz="2000" dirty="0"/>
              <a:t> with a market share of 21.12%.</a:t>
            </a:r>
          </a:p>
          <a:p>
            <a:pPr marL="342900" indent="-342900" algn="l">
              <a:buFont typeface="Arial" panose="020B0604020202020204" pitchFamily="34" charset="0"/>
              <a:buChar char="•"/>
            </a:pPr>
            <a:r>
              <a:rPr lang="en-IN" sz="2000" dirty="0"/>
              <a:t>Our brand is on the 5</a:t>
            </a:r>
            <a:r>
              <a:rPr lang="en-IN" sz="2000" baseline="30000" dirty="0"/>
              <a:t>th</a:t>
            </a:r>
            <a:r>
              <a:rPr lang="en-IN" sz="2000" dirty="0"/>
              <a:t> place with a market share of 9.8%</a:t>
            </a:r>
          </a:p>
        </p:txBody>
      </p:sp>
      <p:pic>
        <p:nvPicPr>
          <p:cNvPr id="7" name="Content Placeholder 6">
            <a:extLst>
              <a:ext uri="{FF2B5EF4-FFF2-40B4-BE49-F238E27FC236}">
                <a16:creationId xmlns:a16="http://schemas.microsoft.com/office/drawing/2014/main" id="{13FBCF31-FA1B-533B-1056-725F38CD14C1}"/>
              </a:ext>
            </a:extLst>
          </p:cNvPr>
          <p:cNvPicPr>
            <a:picLocks noGrp="1" noChangeAspect="1"/>
          </p:cNvPicPr>
          <p:nvPr>
            <p:ph idx="1"/>
          </p:nvPr>
        </p:nvPicPr>
        <p:blipFill>
          <a:blip r:embed="rId4"/>
          <a:stretch>
            <a:fillRect/>
          </a:stretch>
        </p:blipFill>
        <p:spPr>
          <a:xfrm>
            <a:off x="4009934" y="1087716"/>
            <a:ext cx="8154041" cy="46825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Audio 8">
            <a:hlinkClick r:id="" action="ppaction://media"/>
            <a:extLst>
              <a:ext uri="{FF2B5EF4-FFF2-40B4-BE49-F238E27FC236}">
                <a16:creationId xmlns:a16="http://schemas.microsoft.com/office/drawing/2014/main" id="{A08215C7-5160-E7AB-1380-B3FB3B72026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643536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0225">
        <p15:prstTrans prst="fallOver"/>
      </p:transition>
    </mc:Choice>
    <mc:Fallback>
      <p:transition spd="slow" advTm="302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www.w3.org/XML/1998/namespace"/>
    <ds:schemaRef ds:uri="http://purl.org/dc/elements/1.1/"/>
    <ds:schemaRef ds:uri="http://purl.org/dc/dcmitype/"/>
    <ds:schemaRef ds:uri="16c05727-aa75-4e4a-9b5f-8a80a1165891"/>
    <ds:schemaRef ds:uri="71af3243-3dd4-4a8d-8c0d-dd76da1f02a5"/>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{898D2C64-A241-407C-A3E9-7CE69A888211}tf55705232_win32</Template>
  <TotalTime>1208</TotalTime>
  <Words>910</Words>
  <Application>Microsoft Office PowerPoint</Application>
  <PresentationFormat>Widescreen</PresentationFormat>
  <Paragraphs>87</Paragraphs>
  <Slides>18</Slides>
  <Notes>1</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Goudy Old Style</vt:lpstr>
      <vt:lpstr>Wingdings 2</vt:lpstr>
      <vt:lpstr>SlateVTI</vt:lpstr>
      <vt:lpstr>CODE BASICS Resume Challenge #6</vt:lpstr>
      <vt:lpstr>Provide Insights to the Marketing Team in Food &amp; Beverage Industry</vt:lpstr>
      <vt:lpstr>PowerPoint Presentation</vt:lpstr>
      <vt:lpstr>Demographic Insights </vt:lpstr>
      <vt:lpstr>Demographic Insights </vt:lpstr>
      <vt:lpstr>Demographic Insights </vt:lpstr>
      <vt:lpstr>Consumer Preferences </vt:lpstr>
      <vt:lpstr>Consumer Preferences </vt:lpstr>
      <vt:lpstr>Competition Analysis </vt:lpstr>
      <vt:lpstr>Competition Analysis </vt:lpstr>
      <vt:lpstr>Marketing Channels and Brand Awareness: </vt:lpstr>
      <vt:lpstr>Brand Penetration </vt:lpstr>
      <vt:lpstr>Brand Penetration </vt:lpstr>
      <vt:lpstr>Purchase Behaviour </vt:lpstr>
      <vt:lpstr>Purchase Behaviour </vt:lpstr>
      <vt:lpstr>Purchase Behaviour </vt:lpstr>
      <vt:lpstr>Product Development </vt:lpstr>
      <vt:lpstr>Recommendations for CodeX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BASICS Resume Challenge #6</dc:title>
  <dc:creator>Aniket Kumar Ray</dc:creator>
  <cp:lastModifiedBy>Aniket Kumar Ray</cp:lastModifiedBy>
  <cp:revision>4</cp:revision>
  <dcterms:created xsi:type="dcterms:W3CDTF">2023-06-30T13:47:55Z</dcterms:created>
  <dcterms:modified xsi:type="dcterms:W3CDTF">2023-07-01T09:56:33Z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